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350" r:id="rId4"/>
    <p:sldId id="346" r:id="rId5"/>
    <p:sldId id="359" r:id="rId6"/>
    <p:sldId id="362" r:id="rId7"/>
    <p:sldId id="348" r:id="rId8"/>
    <p:sldId id="361" r:id="rId9"/>
    <p:sldId id="274" r:id="rId10"/>
    <p:sldId id="278" r:id="rId11"/>
    <p:sldId id="281" r:id="rId12"/>
    <p:sldId id="358" r:id="rId13"/>
    <p:sldId id="262" r:id="rId14"/>
    <p:sldId id="306" r:id="rId15"/>
    <p:sldId id="355" r:id="rId16"/>
  </p:sldIdLst>
  <p:sldSz cx="9144000" cy="6858000" type="screen4x3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2" autoAdjust="0"/>
    <p:restoredTop sz="95185" autoAdjust="0"/>
  </p:normalViewPr>
  <p:slideViewPr>
    <p:cSldViewPr snapToGrid="0">
      <p:cViewPr varScale="1">
        <p:scale>
          <a:sx n="109" d="100"/>
          <a:sy n="109" d="100"/>
        </p:scale>
        <p:origin x="15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-3158" y="-8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18432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3775" units="1/cm"/>
          <inkml:channelProperty channel="Y" name="resolution" value="3701.20483" units="1/cm"/>
          <inkml:channelProperty channel="F" name="resolution" value="999.99994" units="1/cm"/>
          <inkml:channelProperty channel="T" name="resolution" value="1" units="1/dev"/>
        </inkml:channelProperties>
      </inkml:inkSource>
      <inkml:timestamp xml:id="ts0" timeString="2023-02-17T11:05:03.3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24570 18414 255 0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29785-4675-457C-BE82-41C6B8B2CF4F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EB4C4-7327-4180-B455-8EF9E63413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731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6EB4C4-7327-4180-B455-8EF9E63413B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741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EB4C4-7327-4180-B455-8EF9E63413B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748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6EB4C4-7327-4180-B455-8EF9E63413B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651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EB4C4-7327-4180-B455-8EF9E63413B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7826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38250"/>
            <a:ext cx="44577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5935A-5032-4FFF-8D8E-C893B5C95D15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152D-631B-48BF-9C49-8101C1DEF8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8612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5935A-5032-4FFF-8D8E-C893B5C95D15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152D-631B-48BF-9C49-8101C1DEF8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401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5935A-5032-4FFF-8D8E-C893B5C95D15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152D-631B-48BF-9C49-8101C1DEF8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68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5935A-5032-4FFF-8D8E-C893B5C95D15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152D-631B-48BF-9C49-8101C1DEF8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397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5935A-5032-4FFF-8D8E-C893B5C95D15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152D-631B-48BF-9C49-8101C1DEF8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322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5935A-5032-4FFF-8D8E-C893B5C95D15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152D-631B-48BF-9C49-8101C1DEF8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209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5935A-5032-4FFF-8D8E-C893B5C95D15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152D-631B-48BF-9C49-8101C1DEF8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3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5935A-5032-4FFF-8D8E-C893B5C95D15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152D-631B-48BF-9C49-8101C1DEF8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179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5935A-5032-4FFF-8D8E-C893B5C95D15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152D-631B-48BF-9C49-8101C1DEF8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324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5935A-5032-4FFF-8D8E-C893B5C95D15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152D-631B-48BF-9C49-8101C1DEF8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8371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5935A-5032-4FFF-8D8E-C893B5C95D15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152D-631B-48BF-9C49-8101C1DEF8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9617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5935A-5032-4FFF-8D8E-C893B5C95D15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0152D-631B-48BF-9C49-8101C1DEF8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068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file:///H:\99&#23416;&#24180;&#21335;&#38272;&#20845;&#30002;&#36039;&#26009;\&#20845;&#19978;&#23416;&#26657;&#26085;&#35201;&#25773;&#25918;&#30340;&#24433;&#29255;01.m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862B50-05EB-469E-B652-F3EB681B2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535" y="329316"/>
            <a:ext cx="8404261" cy="1345830"/>
          </a:xfrm>
        </p:spPr>
        <p:txBody>
          <a:bodyPr>
            <a:normAutofit fontScale="90000"/>
          </a:bodyPr>
          <a:lstStyle/>
          <a:p>
            <a:r>
              <a:rPr lang="en-US" altLang="zh-TW" sz="4800" b="1" dirty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111</a:t>
            </a:r>
            <a:r>
              <a:rPr lang="zh-TW" altLang="en-US" sz="4800" b="1" dirty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學年度第二學期</a:t>
            </a:r>
            <a:br>
              <a:rPr lang="en-US" altLang="zh-TW" sz="4800" b="1" dirty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</a:br>
            <a:r>
              <a:rPr lang="zh-TW" altLang="en-US" sz="4800" b="1" dirty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建安國小 學校日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05C8412-4351-4EAC-B0F9-EA2338632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676" y="4450905"/>
            <a:ext cx="2465798" cy="456454"/>
          </a:xfrm>
        </p:spPr>
        <p:txBody>
          <a:bodyPr>
            <a:no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歡迎各位家長蒞臨！</a:t>
            </a:r>
            <a:endParaRPr lang="en-US" altLang="zh-TW" sz="2800" b="1" dirty="0">
              <a:solidFill>
                <a:srgbClr val="C00000"/>
              </a:solidFill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  <a:p>
            <a:r>
              <a:rPr lang="zh-TW" altLang="en-US" sz="2800" b="1" dirty="0">
                <a:solidFill>
                  <a:srgbClr val="C00000"/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歡樂</a:t>
            </a:r>
            <a:r>
              <a:rPr lang="en-US" altLang="zh-TW" sz="2800" b="1" dirty="0">
                <a:solidFill>
                  <a:srgbClr val="C00000"/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510</a:t>
            </a:r>
            <a:endParaRPr lang="zh-TW" altLang="en-US" sz="2800" b="1" dirty="0">
              <a:solidFill>
                <a:srgbClr val="C00000"/>
              </a:solidFill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746891" y="1788706"/>
            <a:ext cx="4161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B0F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請您先至後方桌子進行簽到，</a:t>
            </a:r>
            <a:endParaRPr lang="en-US" altLang="zh-TW" sz="2400" b="1" dirty="0">
              <a:solidFill>
                <a:srgbClr val="00B0F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  <a:p>
            <a:r>
              <a:rPr lang="zh-TW" altLang="en-US" sz="2400" b="1" dirty="0">
                <a:solidFill>
                  <a:srgbClr val="00B0F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並找到您寶貝的座位上休息</a:t>
            </a:r>
            <a:r>
              <a:rPr lang="zh-TW" altLang="en-US" sz="2400" dirty="0">
                <a:solidFill>
                  <a:srgbClr val="00B0F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。</a:t>
            </a:r>
          </a:p>
        </p:txBody>
      </p:sp>
      <p:pic>
        <p:nvPicPr>
          <p:cNvPr id="1026" name="Picture 2" descr="photo">
            <a:extLst>
              <a:ext uri="{FF2B5EF4-FFF2-40B4-BE49-F238E27FC236}">
                <a16:creationId xmlns:a16="http://schemas.microsoft.com/office/drawing/2014/main" id="{508255C8-9B4F-BE87-BAC8-C2E4253A8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474" y="2604220"/>
            <a:ext cx="4818578" cy="372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83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2261077-8D3F-4FF3-82DA-B2ED12B05D8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  <a:solidFill>
            <a:schemeClr val="bg1"/>
          </a:solidFill>
        </p:spPr>
        <p:txBody>
          <a:bodyPr lIns="90170" tIns="46990" rIns="90170" bIns="46990"/>
          <a:lstStyle/>
          <a:p>
            <a:pPr eaLnBrk="1" hangingPunct="1"/>
            <a:endParaRPr lang="zh-TW" altLang="zh-TW">
              <a:ea typeface="微軟正黑體" panose="020B0604030504040204" pitchFamily="34" charset="-120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90489A7-0061-4611-9056-2A3A0A543F2C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612775" y="1600200"/>
            <a:ext cx="8153400" cy="4852988"/>
          </a:xfrm>
        </p:spPr>
        <p:txBody>
          <a:bodyPr/>
          <a:lstStyle/>
          <a:p>
            <a:pPr algn="just" eaLnBrk="1" hangingPunct="1"/>
            <a:r>
              <a:rPr lang="en-US" altLang="zh-TW" sz="3400">
                <a:ea typeface="微軟正黑體" panose="020B0604030504040204" pitchFamily="34" charset="-120"/>
              </a:rPr>
              <a:t>3</a:t>
            </a:r>
            <a:r>
              <a:rPr lang="zh-TW" altLang="en-US" sz="3400">
                <a:ea typeface="微軟正黑體" panose="020B0604030504040204" pitchFamily="34" charset="-120"/>
              </a:rPr>
              <a:t>.請指導孩子養成預習及復習功課的習慣，並於</a:t>
            </a:r>
            <a:r>
              <a:rPr lang="zh-TW" altLang="en-US" sz="3400" b="1">
                <a:solidFill>
                  <a:srgbClr val="FF5050"/>
                </a:solidFill>
                <a:ea typeface="微軟正黑體" panose="020B0604030504040204" pitchFamily="34" charset="-120"/>
              </a:rPr>
              <a:t>睡前備妥隔日之書籍用品養成孩子獨立負責的習慣</a:t>
            </a:r>
            <a:r>
              <a:rPr lang="zh-TW" altLang="en-US" sz="3400" b="1">
                <a:ea typeface="微軟正黑體" panose="020B0604030504040204" pitchFamily="34" charset="-120"/>
              </a:rPr>
              <a:t>。</a:t>
            </a:r>
          </a:p>
          <a:p>
            <a:pPr algn="just" eaLnBrk="1" hangingPunct="1"/>
            <a:r>
              <a:rPr lang="en-US" altLang="zh-TW" sz="3400">
                <a:ea typeface="微軟正黑體" panose="020B0604030504040204" pitchFamily="34" charset="-120"/>
              </a:rPr>
              <a:t>4</a:t>
            </a:r>
            <a:r>
              <a:rPr lang="zh-TW" altLang="en-US" sz="3400">
                <a:ea typeface="微軟正黑體" panose="020B0604030504040204" pitchFamily="34" charset="-120"/>
              </a:rPr>
              <a:t>.書包減重：鼓勵孩子們將部分課本（例如：藝術與人文、體健……）留置學校教室的抽屜櫃，不必帶回家。</a:t>
            </a:r>
            <a:endParaRPr lang="en-US" altLang="zh-TW" sz="3400">
              <a:ea typeface="微軟正黑體" panose="020B0604030504040204" pitchFamily="34" charset="-120"/>
            </a:endParaRPr>
          </a:p>
          <a:p>
            <a:pPr algn="just" eaLnBrk="1" hangingPunct="1"/>
            <a:r>
              <a:rPr lang="en-US" altLang="zh-TW" sz="3400">
                <a:ea typeface="微軟正黑體" panose="020B0604030504040204" pitchFamily="34" charset="-120"/>
              </a:rPr>
              <a:t>5.</a:t>
            </a:r>
            <a:r>
              <a:rPr lang="zh-TW" altLang="en-US" sz="3400" b="1">
                <a:solidFill>
                  <a:srgbClr val="FF0000"/>
                </a:solidFill>
                <a:ea typeface="微軟正黑體" panose="020B0604030504040204" pitchFamily="34" charset="-120"/>
              </a:rPr>
              <a:t>不帶零食、錢、玩具與貴重物品至校</a:t>
            </a:r>
            <a:r>
              <a:rPr lang="en-US" altLang="zh-TW" sz="3400" b="1">
                <a:solidFill>
                  <a:srgbClr val="FF0000"/>
                </a:solidFill>
                <a:ea typeface="微軟正黑體" panose="020B0604030504040204" pitchFamily="34" charset="-120"/>
              </a:rPr>
              <a:t>(</a:t>
            </a:r>
            <a:r>
              <a:rPr lang="zh-TW" altLang="en-US" sz="3400" b="1">
                <a:solidFill>
                  <a:srgbClr val="FF0000"/>
                </a:solidFill>
                <a:ea typeface="微軟正黑體" panose="020B0604030504040204" pitchFamily="34" charset="-120"/>
              </a:rPr>
              <a:t>如</a:t>
            </a:r>
            <a:r>
              <a:rPr lang="en-US" altLang="zh-TW" sz="3400" b="1">
                <a:solidFill>
                  <a:srgbClr val="FF0000"/>
                </a:solidFill>
                <a:ea typeface="微軟正黑體" panose="020B0604030504040204" pitchFamily="34" charset="-120"/>
              </a:rPr>
              <a:t>3C</a:t>
            </a:r>
            <a:r>
              <a:rPr lang="zh-TW" altLang="en-US" sz="3400" b="1">
                <a:solidFill>
                  <a:srgbClr val="FF0000"/>
                </a:solidFill>
                <a:ea typeface="微軟正黑體" panose="020B0604030504040204" pitchFamily="34" charset="-120"/>
              </a:rPr>
              <a:t>產品</a:t>
            </a:r>
            <a:r>
              <a:rPr lang="en-US" altLang="zh-TW" sz="3400" b="1">
                <a:solidFill>
                  <a:srgbClr val="FF0000"/>
                </a:solidFill>
                <a:ea typeface="微軟正黑體" panose="020B0604030504040204" pitchFamily="34" charset="-120"/>
              </a:rPr>
              <a:t>)</a:t>
            </a:r>
            <a:r>
              <a:rPr lang="zh-TW" altLang="en-US" sz="3400">
                <a:ea typeface="微軟正黑體" panose="020B0604030504040204" pitchFamily="34" charset="-120"/>
              </a:rPr>
              <a:t>，以免上課不專心或與同學間產生糾紛。</a:t>
            </a:r>
          </a:p>
          <a:p>
            <a:pPr algn="just" eaLnBrk="1" hangingPunct="1"/>
            <a:endParaRPr lang="zh-TW" altLang="en-US" sz="3400">
              <a:ea typeface="微軟正黑體" panose="020B0604030504040204" pitchFamily="34" charset="-120"/>
            </a:endParaRPr>
          </a:p>
          <a:p>
            <a:pPr eaLnBrk="1" hangingPunct="1"/>
            <a:endParaRPr lang="zh-TW" altLang="en-US" sz="3400"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9A84C18-DA4F-4DC2-A8B6-7B779C530C4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  <a:solidFill>
            <a:schemeClr val="bg1"/>
          </a:solidFill>
        </p:spPr>
        <p:txBody>
          <a:bodyPr lIns="90170" tIns="46990" rIns="90170" bIns="46990"/>
          <a:lstStyle/>
          <a:p>
            <a:pPr eaLnBrk="1" hangingPunct="1"/>
            <a:endParaRPr lang="zh-TW" altLang="zh-TW">
              <a:ea typeface="微軟正黑體" panose="020B0604030504040204" pitchFamily="34" charset="-12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01AE8854-3273-4E3B-B07F-4F6192C9B7ED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altLang="zh-TW" sz="3400" dirty="0">
                <a:ea typeface="微軟正黑體" panose="020B0604030504040204" pitchFamily="34" charset="-120"/>
              </a:rPr>
              <a:t>6</a:t>
            </a:r>
            <a:r>
              <a:rPr lang="zh-TW" altLang="en-US" sz="3400" dirty="0">
                <a:ea typeface="微軟正黑體" panose="020B0604030504040204" pitchFamily="34" charset="-120"/>
              </a:rPr>
              <a:t>.</a:t>
            </a:r>
            <a:r>
              <a:rPr lang="zh-TW" altLang="en-US" sz="3400" b="1" dirty="0">
                <a:solidFill>
                  <a:srgbClr val="FF0000"/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注意錢財</a:t>
            </a:r>
            <a:r>
              <a:rPr lang="zh-TW" altLang="en-US" sz="3400" dirty="0">
                <a:latin typeface="新細明體" panose="02020500000000000000" pitchFamily="18" charset="-120"/>
                <a:ea typeface="微軟正黑體" panose="020B0604030504040204" pitchFamily="34" charset="-120"/>
              </a:rPr>
              <a:t>：孩子若需繳費，請家長把錢放在袋子裡，並叮嚀孩子到校後，再當面交給老師，老師也會在聯絡簿中註記是否收到費用。</a:t>
            </a:r>
            <a:endParaRPr lang="en-US" altLang="zh-TW" sz="3400" dirty="0">
              <a:latin typeface="新細明體" panose="02020500000000000000" pitchFamily="18" charset="-120"/>
              <a:ea typeface="微軟正黑體" panose="020B0604030504040204" pitchFamily="34" charset="-120"/>
            </a:endParaRPr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r>
              <a:rPr lang="zh-TW" altLang="en-US" sz="3400" dirty="0">
                <a:ea typeface="微軟正黑體" panose="020B0604030504040204" pitchFamily="34" charset="-120"/>
              </a:rPr>
              <a:t> </a:t>
            </a:r>
            <a:endParaRPr lang="en-US" altLang="zh-TW" sz="3400" dirty="0">
              <a:ea typeface="微軟正黑體" panose="020B0604030504040204" pitchFamily="34" charset="-120"/>
            </a:endParaRPr>
          </a:p>
          <a:p>
            <a:pPr algn="just" eaLnBrk="1" hangingPunct="1">
              <a:defRPr/>
            </a:pPr>
            <a:r>
              <a:rPr lang="en-US" altLang="zh-TW" sz="3400" dirty="0">
                <a:ea typeface="微軟正黑體" panose="020B0604030504040204" pitchFamily="34" charset="-120"/>
              </a:rPr>
              <a:t>7.</a:t>
            </a:r>
            <a:r>
              <a:rPr lang="zh-TW" altLang="en-US" sz="34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不要遲到</a:t>
            </a:r>
            <a:r>
              <a:rPr lang="en-US" altLang="zh-TW" sz="3400" dirty="0">
                <a:ea typeface="微軟正黑體" panose="020B0604030504040204" pitchFamily="34" charset="-120"/>
              </a:rPr>
              <a:t>:</a:t>
            </a:r>
            <a:r>
              <a:rPr lang="zh-TW" altLang="en-US" sz="3400" dirty="0">
                <a:ea typeface="微軟正黑體" panose="020B0604030504040204" pitchFamily="34" charset="-120"/>
              </a:rPr>
              <a:t>培養孩子守時的習慣，未來能順利適應國中生活。</a:t>
            </a:r>
            <a:endParaRPr lang="en-US" altLang="zh-TW" sz="3400" dirty="0">
              <a:ea typeface="微軟正黑體" panose="020B0604030504040204" pitchFamily="34" charset="-120"/>
            </a:endParaRPr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endParaRPr lang="en-US" altLang="zh-TW" sz="3400" dirty="0"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endParaRPr lang="zh-TW" altLang="en-US" sz="3600" dirty="0"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感謝～家長代表、總務媽媽</a:t>
            </a:r>
            <a:endParaRPr lang="en-US" altLang="zh-TW" dirty="0"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73652" y="1356732"/>
            <a:ext cx="8670348" cy="4269994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000000"/>
              </a:buClr>
              <a:buNone/>
            </a:pP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歡迎家長代表致詞</a:t>
            </a:r>
            <a:endParaRPr lang="en-US" altLang="zh-TW" sz="35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Clr>
                <a:srgbClr val="000000"/>
              </a:buClr>
              <a:buNone/>
            </a:pP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感謝  子姸爸爸、佳樺媽媽  擔任家長代表</a:t>
            </a:r>
            <a:endParaRPr lang="en-US" altLang="zh-TW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Clr>
                <a:srgbClr val="000000"/>
              </a:buClr>
              <a:buNone/>
            </a:pP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感謝您們的幫忙，擔任學校和家長間的溝通橋梁。</a:t>
            </a:r>
            <a:endParaRPr lang="en-US" altLang="zh-TW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Clr>
                <a:srgbClr val="000000"/>
              </a:buClr>
              <a:buNone/>
            </a:pP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Clr>
                <a:srgbClr val="000000"/>
              </a:buClr>
              <a:buNone/>
            </a:pP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感謝  洪睿媽媽  擔任總務媽媽 </a:t>
            </a:r>
            <a:endParaRPr lang="en-US" altLang="zh-TW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感謝您的協助，掌管班級的收支紀錄。</a:t>
            </a:r>
            <a:endParaRPr lang="en-US" altLang="zh-TW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en-US" altLang="zh-TW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上學期，您們辛苦了！有您們真好。</a:t>
            </a:r>
            <a:endParaRPr lang="en-US" altLang="zh-TW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這學期，再請您們多多幫忙。</a:t>
            </a:r>
            <a:endParaRPr lang="en-US" altLang="zh-TW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4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 descr="VBK'S手繪對話框]姐姐の彩色青春-您辛苦了– LINE貼圖| LINE ST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940">
            <a:off x="7555149" y="2701165"/>
            <a:ext cx="1258888" cy="125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冬天〜春天♥跨年貼圖... | 花花仔的LINE貼圖| 注意LINE客服請改加MYCAT8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89" y="4831092"/>
            <a:ext cx="1894898" cy="163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53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5CA495-2423-49B5-988A-DB070CC7E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89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討論時間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1878076-ECD4-4870-9B33-D1CFD4972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44652"/>
            <a:ext cx="7886700" cy="4351338"/>
          </a:xfrm>
        </p:spPr>
        <p:txBody>
          <a:bodyPr>
            <a:normAutofit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班費報告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總務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洪睿媽媽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親子嘉年華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家長建議事項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臨時動議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106" name="Picture 10" descr="一个女人想着家庭,女子,家庭主妇,家庭预算,钱,费用,923232png图片下载(素材ID:1343121)_-人物素材-PNG素材_  易图宝yitubao.com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" t="7474" r="2113" b="8219"/>
          <a:stretch/>
        </p:blipFill>
        <p:spPr bwMode="auto">
          <a:xfrm rot="20828350">
            <a:off x="6887503" y="600113"/>
            <a:ext cx="1676547" cy="109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898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5C71440-B2E8-4CA8-BA09-CA543FCF7C8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zh-TW" altLang="en-US" b="1">
                <a:solidFill>
                  <a:srgbClr val="0D0D0D"/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結語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812D835-84A4-443F-AF76-0FBA8F3F8DC4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zh-TW" altLang="en-US" sz="3600">
                <a:solidFill>
                  <a:srgbClr val="0D0D0D"/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謝謝各位家長今天的參與</a:t>
            </a:r>
            <a:endParaRPr lang="en-US" altLang="zh-TW" sz="3600">
              <a:solidFill>
                <a:srgbClr val="0D0D0D"/>
              </a:solidFill>
              <a:latin typeface="新細明體" panose="02020500000000000000" pitchFamily="18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3600">
                <a:solidFill>
                  <a:srgbClr val="0D0D0D"/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未來我們能夠在互相合作 信任的基礎上，讓孩子在安全 信任的環境中學習和成長</a:t>
            </a:r>
            <a:endParaRPr lang="en-US" altLang="zh-TW" sz="3600">
              <a:solidFill>
                <a:srgbClr val="0D0D0D"/>
              </a:solidFill>
              <a:latin typeface="新細明體" panose="02020500000000000000" pitchFamily="18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3600">
                <a:solidFill>
                  <a:srgbClr val="0D0D0D"/>
                </a:solidFill>
                <a:ea typeface="微軟正黑體" panose="020B0604030504040204" pitchFamily="34" charset="-120"/>
              </a:rPr>
              <a:t>而我們也在當中與他們一同建立美好的親子 師生關係！</a:t>
            </a:r>
            <a:endParaRPr lang="en-US" altLang="zh-TW" sz="3600">
              <a:solidFill>
                <a:srgbClr val="0D0D0D"/>
              </a:solidFill>
              <a:ea typeface="微軟正黑體" panose="020B0604030504040204" pitchFamily="34" charset="-120"/>
            </a:endParaRPr>
          </a:p>
        </p:txBody>
      </p:sp>
      <p:pic>
        <p:nvPicPr>
          <p:cNvPr id="30724" name="Picture 4" descr="02">
            <a:hlinkClick r:id="rId2" action="ppaction://hlinkfile"/>
            <a:extLst>
              <a:ext uri="{FF2B5EF4-FFF2-40B4-BE49-F238E27FC236}">
                <a16:creationId xmlns:a16="http://schemas.microsoft.com/office/drawing/2014/main" id="{9166B403-627D-4EE4-B3BB-15A1871E4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2297113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/>
          <p:nvPr/>
        </p:nvSpPr>
        <p:spPr>
          <a:xfrm>
            <a:off x="4574232" y="1604798"/>
            <a:ext cx="3310136" cy="3410809"/>
          </a:xfrm>
          <a:prstGeom prst="roundRect">
            <a:avLst>
              <a:gd name="adj" fmla="val 3115"/>
            </a:avLst>
          </a:prstGeom>
          <a:solidFill>
            <a:schemeClr val="lt1"/>
          </a:solidFill>
          <a:ln w="53975" cap="flat" cmpd="sng">
            <a:solidFill>
              <a:srgbClr val="F6D3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 b="1">
                <a:solidFill>
                  <a:srgbClr val="49442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班親會結束</a:t>
            </a:r>
            <a:br>
              <a:rPr lang="zh-TW" sz="4400" b="1">
                <a:solidFill>
                  <a:srgbClr val="49442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4400" b="1">
                <a:solidFill>
                  <a:srgbClr val="49442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感謝聆聽</a:t>
            </a:r>
            <a:endParaRPr sz="4400">
              <a:solidFill>
                <a:srgbClr val="49442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96" name="Google Shape;19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006" y="904125"/>
            <a:ext cx="3569577" cy="5635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203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BB87EE-91E8-4AEC-8CB1-4502CC32C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zh-TW" altLang="en-US" dirty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今日學校日流程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840D9F6-3C0B-4A8D-8C3F-E80DC4AC1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8819" y="1983693"/>
            <a:ext cx="7169876" cy="3814347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班級事務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>
                <a:latin typeface="標楷體" panose="03000509000000000000" pitchFamily="65" charset="-120"/>
                <a:ea typeface="標楷體" panose="03000509000000000000" pitchFamily="65" charset="-120"/>
              </a:rPr>
              <a:t>教學計劃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重要行事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討論時間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親師懇談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-1" t="14612" r="-819"/>
          <a:stretch/>
        </p:blipFill>
        <p:spPr>
          <a:xfrm>
            <a:off x="5594439" y="4002834"/>
            <a:ext cx="3213437" cy="2721586"/>
          </a:xfrm>
          <a:prstGeom prst="rect">
            <a:avLst/>
          </a:prstGeom>
        </p:spPr>
      </p:pic>
      <p:pic>
        <p:nvPicPr>
          <p:cNvPr id="5" name="Google Shape;106;p2"/>
          <p:cNvPicPr preferRelativeResize="0"/>
          <p:nvPr/>
        </p:nvPicPr>
        <p:blipFill rotWithShape="1">
          <a:blip r:embed="rId3">
            <a:alphaModFix/>
          </a:blip>
          <a:srcRect l="19332" t="5201" r="22300" b="5201"/>
          <a:stretch/>
        </p:blipFill>
        <p:spPr>
          <a:xfrm rot="20399898">
            <a:off x="529189" y="488314"/>
            <a:ext cx="1504534" cy="1849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9919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64EED3-E599-4A37-92CF-DAA07E553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zh-TW" altLang="en-US" b="1" dirty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班級事務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F0558F-E8C2-442B-8F0D-4E14722E6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42" y="1325563"/>
            <a:ext cx="8613058" cy="540180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zh-TW" altLang="en-US" sz="3100" dirty="0">
                <a:solidFill>
                  <a:srgbClr val="C00000"/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生活常規</a:t>
            </a:r>
            <a:endParaRPr lang="en-US" altLang="zh-TW" sz="3100" dirty="0">
              <a:solidFill>
                <a:srgbClr val="C00000"/>
              </a:solidFill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  <a:p>
            <a:pPr marL="0" lv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早睡早起，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準時上學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--7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前到校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每週二含氟漱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口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水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勤洗手戴口罩，每天消毒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養成良好衛生習慣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，保持整潔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口不出不好聽的話，擁有和諧學習環境</a:t>
            </a:r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 descr="論小學班級常規| | basic的生活日記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5856">
            <a:off x="5801536" y="279534"/>
            <a:ext cx="1566576" cy="15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137;p4"/>
          <p:cNvPicPr preferRelativeResize="0"/>
          <p:nvPr/>
        </p:nvPicPr>
        <p:blipFill rotWithShape="1">
          <a:blip r:embed="rId3">
            <a:alphaModFix/>
          </a:blip>
          <a:srcRect l="1712" t="5600" r="6088" b="4800"/>
          <a:stretch/>
        </p:blipFill>
        <p:spPr>
          <a:xfrm>
            <a:off x="89571" y="4669214"/>
            <a:ext cx="3352272" cy="2188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7866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64EED3-E599-4A37-92CF-DAA07E553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88719"/>
          </a:xfrm>
        </p:spPr>
        <p:txBody>
          <a:bodyPr/>
          <a:lstStyle/>
          <a:p>
            <a:pPr algn="ctr"/>
            <a:r>
              <a:rPr lang="zh-TW" altLang="en-US" dirty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教學計劃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F0558F-E8C2-442B-8F0D-4E14722E6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99" y="962687"/>
            <a:ext cx="8768566" cy="5623048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sz="5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教學目標：</a:t>
            </a:r>
            <a:endParaRPr lang="en-US" altLang="zh-TW" sz="5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語文：詞意理解、修辭、大意主旨、</a:t>
            </a:r>
            <a:endParaRPr lang="en-US" altLang="zh-TW" sz="41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4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作文延伸</a:t>
            </a:r>
            <a:endParaRPr lang="en-US" altLang="zh-TW" sz="41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數學：融會貫通、理解後運用</a:t>
            </a:r>
            <a:endParaRPr lang="en-US" altLang="zh-TW" sz="41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作業安排：</a:t>
            </a:r>
            <a:endParaRPr lang="en-US" altLang="zh-TW" sz="5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語文：生字簿、甲乙本、國語簿</a:t>
            </a:r>
            <a:r>
              <a:rPr lang="en-US" altLang="zh-TW" sz="4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形音義</a:t>
            </a:r>
            <a:endParaRPr lang="en-US" altLang="zh-TW" sz="41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、形近字</a:t>
            </a:r>
            <a:r>
              <a:rPr lang="en-US" altLang="zh-TW" sz="4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、習作、閱讀、作文</a:t>
            </a:r>
            <a:endParaRPr lang="en-US" altLang="zh-TW" sz="41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及小日記等</a:t>
            </a:r>
            <a:endParaRPr lang="en-US" altLang="zh-TW" sz="41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數學：課後練習單、習作、隨堂練習簿、作業簿等</a:t>
            </a:r>
            <a:endParaRPr lang="en-US" altLang="zh-TW" sz="3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3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未來會依學生程度及學習進度增減學習內容</a:t>
            </a:r>
            <a:r>
              <a:rPr lang="en-US" altLang="zh-TW" sz="3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9070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64EED3-E599-4A37-92CF-DAA07E553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88719"/>
          </a:xfrm>
        </p:spPr>
        <p:txBody>
          <a:bodyPr/>
          <a:lstStyle/>
          <a:p>
            <a:pPr algn="ctr"/>
            <a:r>
              <a:rPr lang="zh-TW" altLang="en-US" dirty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教學計劃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F0558F-E8C2-442B-8F0D-4E14722E6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188720"/>
            <a:ext cx="8416159" cy="5480093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學期成績：</a:t>
            </a:r>
            <a:endParaRPr lang="en-US" altLang="zh-TW" sz="4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平時成績</a:t>
            </a:r>
            <a:r>
              <a:rPr lang="en-US" altLang="zh-TW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30%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，定期評量</a:t>
            </a:r>
            <a:r>
              <a:rPr lang="en-US" altLang="zh-TW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60%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，學習態度</a:t>
            </a:r>
            <a:r>
              <a:rPr lang="en-US" altLang="zh-TW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10%</a:t>
            </a:r>
          </a:p>
          <a:p>
            <a:r>
              <a:rPr lang="zh-TW" altLang="en-US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定期評量：</a:t>
            </a:r>
            <a:endParaRPr lang="en-US" altLang="zh-TW" sz="4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期中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4/20-4/21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，期末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6/20-6/21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閱讀活動：</a:t>
            </a:r>
            <a:endParaRPr lang="en-US" altLang="zh-TW" sz="4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鼓勵孩子圖書館借書，多多閱讀。</a:t>
            </a:r>
          </a:p>
          <a:p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5118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64EED3-E599-4A37-92CF-DAA07E553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zh-TW" altLang="en-US" dirty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期中考範圍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F0558F-E8C2-442B-8F0D-4E14722E6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150" y="1095415"/>
            <a:ext cx="7994073" cy="553865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＊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04/20(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)-04/21(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期中定期評量</a:t>
            </a:r>
            <a:endParaRPr lang="en-US" altLang="zh-TW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FD7AA549-482C-4B40-AA6A-966E15279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544255"/>
              </p:ext>
            </p:extLst>
          </p:nvPr>
        </p:nvGraphicFramePr>
        <p:xfrm>
          <a:off x="1114425" y="1847850"/>
          <a:ext cx="5467350" cy="2467770"/>
        </p:xfrm>
        <a:graphic>
          <a:graphicData uri="http://schemas.openxmlformats.org/drawingml/2006/table">
            <a:tbl>
              <a:tblPr/>
              <a:tblGrid>
                <a:gridCol w="2733675">
                  <a:extLst>
                    <a:ext uri="{9D8B030D-6E8A-4147-A177-3AD203B41FA5}">
                      <a16:colId xmlns:a16="http://schemas.microsoft.com/office/drawing/2014/main" val="1709946722"/>
                    </a:ext>
                  </a:extLst>
                </a:gridCol>
                <a:gridCol w="2733675">
                  <a:extLst>
                    <a:ext uri="{9D8B030D-6E8A-4147-A177-3AD203B41FA5}">
                      <a16:colId xmlns:a16="http://schemas.microsoft.com/office/drawing/2014/main" val="3110627851"/>
                    </a:ext>
                  </a:extLst>
                </a:gridCol>
              </a:tblGrid>
              <a:tr h="82259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國語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p6-59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818773"/>
                  </a:ext>
                </a:extLst>
              </a:tr>
              <a:tr h="82259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數學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p4-74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0137140"/>
                  </a:ext>
                </a:extLst>
              </a:tr>
              <a:tr h="82259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社會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p6-51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830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236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64EED3-E599-4A37-92CF-DAA07E553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zh-TW" altLang="en-US" dirty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重要行事</a:t>
            </a:r>
            <a:r>
              <a:rPr lang="en-US" altLang="zh-TW" dirty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-1</a:t>
            </a:r>
            <a:endParaRPr lang="zh-TW" altLang="en-US" dirty="0"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F0558F-E8C2-442B-8F0D-4E14722E6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18" y="1068513"/>
            <a:ext cx="8046306" cy="5565554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zh-TW" altLang="en-US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02/17(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學校日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l-GR" altLang="zh-TW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Ψ</a:t>
            </a:r>
            <a:r>
              <a:rPr lang="en-US" altLang="zh-TW" b="1" u="sng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02/18</a:t>
            </a:r>
            <a:r>
              <a:rPr lang="zh-TW" altLang="en-US" b="1" u="sng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補課</a:t>
            </a:r>
            <a:r>
              <a:rPr lang="en-US" altLang="zh-TW" b="1" u="sng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u="sng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</a:t>
            </a:r>
            <a:r>
              <a:rPr lang="en-US" altLang="zh-TW" b="1" u="sng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2/27</a:t>
            </a:r>
            <a:r>
              <a:rPr lang="zh-TW" altLang="en-US" b="1" u="sng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星期一</a:t>
            </a:r>
            <a:r>
              <a:rPr lang="en-US" altLang="zh-TW" b="1" u="sng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lvl="0" indent="0">
              <a:buNone/>
            </a:pPr>
            <a:r>
              <a:rPr lang="zh-TW" altLang="en-US" i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i="1" dirty="0">
                <a:latin typeface="標楷體" panose="03000509000000000000" pitchFamily="65" charset="-120"/>
                <a:ea typeface="標楷體" panose="03000509000000000000" pitchFamily="65" charset="-120"/>
              </a:rPr>
              <a:t>02/25-02/28</a:t>
            </a:r>
            <a:r>
              <a:rPr lang="zh-TW" altLang="en-US" i="1" dirty="0">
                <a:latin typeface="標楷體" panose="03000509000000000000" pitchFamily="65" charset="-120"/>
                <a:ea typeface="標楷體" panose="03000509000000000000" pitchFamily="65" charset="-120"/>
              </a:rPr>
              <a:t>和平紀念日連假</a:t>
            </a:r>
            <a:endParaRPr lang="en-US" altLang="zh-TW" i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03/06(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)-3/17(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午餐繳費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---------------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線上繳費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DA10D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★03/18(</a:t>
            </a:r>
            <a:r>
              <a:rPr lang="zh-TW" altLang="en-US" b="1" dirty="0">
                <a:solidFill>
                  <a:srgbClr val="DA10D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 b="1" dirty="0">
                <a:solidFill>
                  <a:srgbClr val="DA10D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>
                <a:solidFill>
                  <a:srgbClr val="DA10D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親子嘉年華會</a:t>
            </a: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03/31(</a:t>
            </a: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補假</a:t>
            </a:r>
            <a:endParaRPr lang="en-US" altLang="zh-TW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03/20(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學費四聯單繳費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l-GR" altLang="zh-TW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Ψ</a:t>
            </a:r>
            <a:r>
              <a:rPr lang="en-US" altLang="zh-TW" b="1" u="sng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03/25</a:t>
            </a:r>
            <a:r>
              <a:rPr lang="zh-TW" altLang="en-US" b="1" u="sng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補課</a:t>
            </a:r>
            <a:r>
              <a:rPr lang="en-US" altLang="zh-TW" b="1" u="sng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u="sng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</a:t>
            </a:r>
            <a:r>
              <a:rPr lang="en-US" altLang="zh-TW" b="1" u="sng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4/3</a:t>
            </a:r>
            <a:r>
              <a:rPr lang="zh-TW" altLang="en-US" b="1" u="sng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星期一</a:t>
            </a:r>
            <a:r>
              <a:rPr lang="en-US" altLang="zh-TW" b="1" u="sng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zh-TW" altLang="en-US" i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i="1" dirty="0">
                <a:latin typeface="標楷體" panose="03000509000000000000" pitchFamily="65" charset="-120"/>
                <a:ea typeface="標楷體" panose="03000509000000000000" pitchFamily="65" charset="-120"/>
              </a:rPr>
              <a:t>03/31(</a:t>
            </a:r>
            <a:r>
              <a:rPr lang="zh-TW" altLang="en-US" i="1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i="1" dirty="0">
                <a:latin typeface="標楷體" panose="03000509000000000000" pitchFamily="65" charset="-120"/>
                <a:ea typeface="標楷體" panose="03000509000000000000" pitchFamily="65" charset="-120"/>
              </a:rPr>
              <a:t>)-04/05(</a:t>
            </a:r>
            <a:r>
              <a:rPr lang="zh-TW" altLang="en-US" i="1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i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i="1" dirty="0">
                <a:latin typeface="標楷體" panose="03000509000000000000" pitchFamily="65" charset="-120"/>
                <a:ea typeface="標楷體" panose="03000509000000000000" pitchFamily="65" charset="-120"/>
              </a:rPr>
              <a:t>兒童、清明連假</a:t>
            </a:r>
            <a:r>
              <a:rPr lang="en-US" altLang="zh-TW" i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i="1" dirty="0">
                <a:latin typeface="標楷體" panose="03000509000000000000" pitchFamily="65" charset="-120"/>
                <a:ea typeface="標楷體" panose="03000509000000000000" pitchFamily="65" charset="-120"/>
              </a:rPr>
              <a:t>有六天唷</a:t>
            </a:r>
            <a:r>
              <a:rPr lang="en-US" altLang="zh-TW" i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3759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64EED3-E599-4A37-92CF-DAA07E553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zh-TW" altLang="en-US" dirty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重要行事</a:t>
            </a:r>
            <a:r>
              <a:rPr lang="en-US" altLang="zh-TW" dirty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-2</a:t>
            </a:r>
            <a:endParaRPr lang="zh-TW" altLang="en-US" dirty="0"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F0558F-E8C2-442B-8F0D-4E14722E6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150" y="1095415"/>
            <a:ext cx="7994073" cy="553865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＊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04/20(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)-04/21(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期中定期評量</a:t>
            </a:r>
            <a:endParaRPr lang="en-US" altLang="zh-TW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05/01(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)-05/12(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多語文競賽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05/23(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學年校外教學：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天文館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兒童新樂園</a:t>
            </a:r>
            <a:endParaRPr lang="en-US" altLang="zh-TW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05/30(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學年校外教學：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中正堂育藝深遠</a:t>
            </a:r>
            <a:endParaRPr lang="en-US" altLang="zh-TW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l-GR" altLang="zh-TW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Ψ</a:t>
            </a:r>
            <a:r>
              <a:rPr lang="en-US" altLang="zh-TW" b="1" u="sng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06/17</a:t>
            </a:r>
            <a:r>
              <a:rPr lang="zh-TW" altLang="en-US" b="1" u="sng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補課</a:t>
            </a:r>
            <a:r>
              <a:rPr lang="en-US" altLang="zh-TW" b="1" u="sng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u="sng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</a:t>
            </a:r>
            <a:r>
              <a:rPr lang="en-US" altLang="zh-TW" b="1" u="sng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6/23</a:t>
            </a:r>
            <a:r>
              <a:rPr lang="zh-TW" altLang="en-US" b="1" u="sng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星期五，六年級不上課</a:t>
            </a:r>
            <a:r>
              <a:rPr lang="en-US" altLang="zh-TW" b="1" u="sng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＊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06/20(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)-06/21(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期末定期評量</a:t>
            </a:r>
            <a:endParaRPr lang="en-US" altLang="zh-TW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TW" altLang="en-US" i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06/22(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)-06/25(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端午節連假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06/27(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校外教學：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小人國</a:t>
            </a:r>
            <a:endParaRPr lang="en-US" altLang="zh-TW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☉06/30(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休業式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整天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游泳課：</a:t>
            </a:r>
            <a:r>
              <a:rPr lang="en-US" altLang="zh-TW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2/21</a:t>
            </a: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3/14</a:t>
            </a: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3/28</a:t>
            </a: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4/18</a:t>
            </a:r>
          </a:p>
          <a:p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筆跡 3">
                <a:extLst>
                  <a:ext uri="{FF2B5EF4-FFF2-40B4-BE49-F238E27FC236}">
                    <a16:creationId xmlns:a16="http://schemas.microsoft.com/office/drawing/2014/main" id="{E8C32ABD-5371-422A-A598-77154D464847}"/>
                  </a:ext>
                </a:extLst>
              </p14:cNvPr>
              <p14:cNvContentPartPr/>
              <p14:nvPr/>
            </p14:nvContentPartPr>
            <p14:xfrm>
              <a:off x="8845200" y="6629040"/>
              <a:ext cx="360" cy="360"/>
            </p14:xfrm>
          </p:contentPart>
        </mc:Choice>
        <mc:Fallback>
          <p:pic>
            <p:nvPicPr>
              <p:cNvPr id="4" name="筆跡 3">
                <a:extLst>
                  <a:ext uri="{FF2B5EF4-FFF2-40B4-BE49-F238E27FC236}">
                    <a16:creationId xmlns:a16="http://schemas.microsoft.com/office/drawing/2014/main" id="{E8C32ABD-5371-422A-A598-77154D4648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35840" y="66196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1614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2381A2F-3DBB-4D58-934C-B3EA61C2FB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zh-TW" altLang="en-US" b="1" dirty="0">
                <a:solidFill>
                  <a:srgbClr val="0D0D0D"/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家長配合事項</a:t>
            </a:r>
            <a:r>
              <a:rPr lang="zh-TW" altLang="en-US" b="1" dirty="0">
                <a:solidFill>
                  <a:srgbClr val="0D0D0D"/>
                </a:solidFill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3EEE9DA-060A-4903-8CDF-6458821FEB61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066800" y="1752600"/>
            <a:ext cx="7620000" cy="47720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zh-TW" altLang="en-US" sz="3600">
                <a:ea typeface="微軟正黑體" panose="020B0604030504040204" pitchFamily="34" charset="-120"/>
              </a:rPr>
              <a:t>1.</a:t>
            </a:r>
            <a:r>
              <a:rPr lang="zh-TW" altLang="en-US" sz="3600" b="1">
                <a:solidFill>
                  <a:srgbClr val="FF0000"/>
                </a:solidFill>
                <a:ea typeface="微軟正黑體" panose="020B0604030504040204" pitchFamily="34" charset="-120"/>
              </a:rPr>
              <a:t>在家吃早餐</a:t>
            </a:r>
            <a:r>
              <a:rPr lang="zh-TW" altLang="en-US" sz="3400">
                <a:ea typeface="微軟正黑體" panose="020B0604030504040204" pitchFamily="34" charset="-120"/>
              </a:rPr>
              <a:t>：盡量讓孩子在家用過早餐後，再來上學，一方面培養親子感情，另一方面可顧及孩子健康。</a:t>
            </a:r>
            <a:endParaRPr lang="en-US" altLang="zh-TW" sz="3400">
              <a:ea typeface="微軟正黑體" panose="020B0604030504040204" pitchFamily="34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3600">
                <a:ea typeface="微軟正黑體" panose="020B0604030504040204" pitchFamily="34" charset="-120"/>
              </a:rPr>
              <a:t>2.</a:t>
            </a:r>
            <a:r>
              <a:rPr lang="zh-TW" altLang="en-US" sz="3600" b="1">
                <a:solidFill>
                  <a:srgbClr val="FF0000"/>
                </a:solidFill>
                <a:ea typeface="微軟正黑體" panose="020B0604030504040204" pitchFamily="34" charset="-120"/>
              </a:rPr>
              <a:t>一定要檢查孩子的功課是否完成</a:t>
            </a:r>
            <a:r>
              <a:rPr lang="zh-TW" altLang="en-US" sz="3600">
                <a:ea typeface="微軟正黑體" panose="020B0604030504040204" pitchFamily="34" charset="-120"/>
              </a:rPr>
              <a:t>。</a:t>
            </a:r>
            <a:r>
              <a:rPr lang="zh-TW" altLang="en-US" sz="3400">
                <a:ea typeface="微軟正黑體" panose="020B0604030504040204" pitchFamily="34" charset="-120"/>
              </a:rPr>
              <a:t>若完成，請在作業簿上簽章，老師批閱發下作業後，會請孩子利用在校時間訂正，若未訂正完成，會寫於聯絡簿上，請家長共同督促孩子訂正；若未完成功課，也請您督促孩子完成。</a:t>
            </a:r>
          </a:p>
          <a:p>
            <a:pPr eaLnBrk="1" hangingPunct="1">
              <a:lnSpc>
                <a:spcPct val="90000"/>
              </a:lnSpc>
            </a:pPr>
            <a:endParaRPr lang="zh-TW" altLang="en-US"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1062</TotalTime>
  <Words>897</Words>
  <Application>Microsoft Office PowerPoint</Application>
  <PresentationFormat>如螢幕大小 (4:3)</PresentationFormat>
  <Paragraphs>107</Paragraphs>
  <Slides>15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6" baseType="lpstr">
      <vt:lpstr>華康少女文字W5</vt:lpstr>
      <vt:lpstr>華康棒棒體W5</vt:lpstr>
      <vt:lpstr>微軟正黑體</vt:lpstr>
      <vt:lpstr>微軟正黑體</vt:lpstr>
      <vt:lpstr>新細明體</vt:lpstr>
      <vt:lpstr>標楷體</vt:lpstr>
      <vt:lpstr>Arial</vt:lpstr>
      <vt:lpstr>Calibri</vt:lpstr>
      <vt:lpstr>Calibri Light</vt:lpstr>
      <vt:lpstr>Wingdings</vt:lpstr>
      <vt:lpstr>Office 佈景主題</vt:lpstr>
      <vt:lpstr>111學年度第二學期 建安國小 學校日</vt:lpstr>
      <vt:lpstr>今日學校日流程</vt:lpstr>
      <vt:lpstr>班級事務</vt:lpstr>
      <vt:lpstr>教學計劃</vt:lpstr>
      <vt:lpstr>教學計劃</vt:lpstr>
      <vt:lpstr>期中考範圍</vt:lpstr>
      <vt:lpstr>重要行事-1</vt:lpstr>
      <vt:lpstr>重要行事-2</vt:lpstr>
      <vt:lpstr>家長配合事項 </vt:lpstr>
      <vt:lpstr>PowerPoint 簡報</vt:lpstr>
      <vt:lpstr>PowerPoint 簡報</vt:lpstr>
      <vt:lpstr>感謝～家長代表、總務媽媽</vt:lpstr>
      <vt:lpstr>討論時間</vt:lpstr>
      <vt:lpstr>結語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建安國小109學年度 第一學期 學校日</dc:title>
  <dc:creator>Paradise</dc:creator>
  <cp:lastModifiedBy>user</cp:lastModifiedBy>
  <cp:revision>99</cp:revision>
  <cp:lastPrinted>2023-02-17T09:33:10Z</cp:lastPrinted>
  <dcterms:created xsi:type="dcterms:W3CDTF">2020-09-08T14:06:57Z</dcterms:created>
  <dcterms:modified xsi:type="dcterms:W3CDTF">2023-02-17T12:37:28Z</dcterms:modified>
</cp:coreProperties>
</file>